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1" r:id="rId2"/>
    <p:sldId id="291" r:id="rId3"/>
    <p:sldId id="316" r:id="rId4"/>
    <p:sldId id="320" r:id="rId5"/>
    <p:sldId id="319" r:id="rId6"/>
    <p:sldId id="307" r:id="rId7"/>
    <p:sldId id="321" r:id="rId8"/>
    <p:sldId id="310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2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24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00A51-D4DB-4ADA-95BB-3714686AE167}" type="datetimeFigureOut">
              <a:rPr lang="pt-BR" smtClean="0"/>
              <a:pPr/>
              <a:t>08/05/2024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DC100-F9B5-4B47-8853-EA96A22075D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6087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ADA601-E059-F6C6-E256-E7808842E6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F85DDFA-D684-7FF6-3710-962622F1BF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3EF0D1-68B2-C33A-10E8-7F158F423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45449-3CAD-4988-AFA8-C54BD2447E75}" type="datetimeFigureOut">
              <a:rPr lang="pt-BR" smtClean="0"/>
              <a:pPr/>
              <a:t>08/05/2024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F2417E5-131B-ACC9-287E-7067B1E5E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259C153-1C40-4B17-D5A4-93832F6B5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AE1B6-4A97-4862-9FD8-07E25F2ECF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7281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1805F5-F18B-E52B-7ED9-5FBF05729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754BE1E-7961-46FE-8FAC-0DFCD054A2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348C497-68D1-BBEE-20EA-92000F3DA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45449-3CAD-4988-AFA8-C54BD2447E75}" type="datetimeFigureOut">
              <a:rPr lang="pt-BR" smtClean="0"/>
              <a:pPr/>
              <a:t>08/05/2024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D29EB8-96F1-F309-5456-5417FDE75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E1E120E-7CB7-FBB4-BCAD-3C9B8E19D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AE1B6-4A97-4862-9FD8-07E25F2ECF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3537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0F2E844-2951-F45A-F1EF-6D5A629DC9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41FC6FD-71C6-FD38-930A-2D9213E68B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A7CA4D7-05CD-358E-2E01-24F6CF197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45449-3CAD-4988-AFA8-C54BD2447E75}" type="datetimeFigureOut">
              <a:rPr lang="pt-BR" smtClean="0"/>
              <a:pPr/>
              <a:t>08/05/2024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4BC7EA3-85FE-93C3-96D2-8ECA1760A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7BE56FE-6FC7-BFE6-CE94-24E3846A2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AE1B6-4A97-4862-9FD8-07E25F2ECF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2306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787948-B021-CF70-43D1-C295046B3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EC36C3E-E4A0-D705-FCB3-9662E5D62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A9C003-3431-2F96-2A4B-3E016694D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45449-3CAD-4988-AFA8-C54BD2447E75}" type="datetimeFigureOut">
              <a:rPr lang="pt-BR" smtClean="0"/>
              <a:pPr/>
              <a:t>08/05/2024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859A2FC-54B2-1019-DE3B-A3EC7F067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85FC896-0E86-A2C0-50E7-70591EADB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AE1B6-4A97-4862-9FD8-07E25F2ECF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3355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7CE0CB-092E-FB10-499A-6C7FE535A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461D75F-3533-9070-E378-4B8DD4C5DC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3512D9C-5D94-DF42-BE64-F0447379C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45449-3CAD-4988-AFA8-C54BD2447E75}" type="datetimeFigureOut">
              <a:rPr lang="pt-BR" smtClean="0"/>
              <a:pPr/>
              <a:t>08/05/2024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DC95009-6F5C-AF6B-B7F0-6378A2A24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91836EE-C797-2E2D-ED96-5B85E8A2D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AE1B6-4A97-4862-9FD8-07E25F2ECF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9390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354211-D348-A349-4056-D9A2A92DE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47C37A1-B424-CAF1-8C8E-C63E707BD5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804BE11-69F9-811A-0DA7-E8C3E22973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B74B54C-509F-1D79-ED7A-94B710D55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45449-3CAD-4988-AFA8-C54BD2447E75}" type="datetimeFigureOut">
              <a:rPr lang="pt-BR" smtClean="0"/>
              <a:pPr/>
              <a:t>08/05/2024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89E58A0-5E18-7B18-8ADD-98B88651F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8EA12AB-FF2E-0AE3-AC32-EF94CE5D4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AE1B6-4A97-4862-9FD8-07E25F2ECF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9639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2B589C-DD66-D089-BDA5-D01C3DC25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9694F01-98E1-DF11-EC51-069F3A021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420E11D-95E5-18FA-7316-3AC2BD6E6B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AF91A5D-27FA-9193-857C-F0E3DB70E2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24B756E-9120-6A9D-2592-2C8CDBDEA5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4FFC6EA-111D-2D1F-A214-309B13903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45449-3CAD-4988-AFA8-C54BD2447E75}" type="datetimeFigureOut">
              <a:rPr lang="pt-BR" smtClean="0"/>
              <a:pPr/>
              <a:t>08/05/2024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4FC6D22-419E-B238-0A37-32F3D456C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CEA63BD-B62E-EFF7-77AE-E14E15A45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AE1B6-4A97-4862-9FD8-07E25F2ECF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6493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D8A5DB-F8C2-0343-61B2-C07BB8E55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1029B03-07B6-FBF4-5B60-45442E192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45449-3CAD-4988-AFA8-C54BD2447E75}" type="datetimeFigureOut">
              <a:rPr lang="pt-BR" smtClean="0"/>
              <a:pPr/>
              <a:t>08/05/2024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E0292D0-C0C7-6D4B-E5C1-FFB87AEAC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DB4EDC3-520C-E140-4107-D48C2775D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AE1B6-4A97-4862-9FD8-07E25F2ECF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0801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1917E93-C441-1940-1144-FB28BD997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45449-3CAD-4988-AFA8-C54BD2447E75}" type="datetimeFigureOut">
              <a:rPr lang="pt-BR" smtClean="0"/>
              <a:pPr/>
              <a:t>08/05/2024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F555777-8CDB-177F-269B-A2765FF08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0F7D228-A8DA-0BA0-DD97-FF8C88084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AE1B6-4A97-4862-9FD8-07E25F2ECF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9352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DA8026-B859-0BF5-14B2-287C8B8D0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56B5296-6E10-260A-AD2E-F033BB7AA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CE0B425-A40D-5BDD-7771-2A69CDB582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F076FE6-882B-C8EC-7281-E20A41653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45449-3CAD-4988-AFA8-C54BD2447E75}" type="datetimeFigureOut">
              <a:rPr lang="pt-BR" smtClean="0"/>
              <a:pPr/>
              <a:t>08/05/2024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00D7A53-2CBE-C8A1-B6A4-74EDE02FE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938B3F5-7B29-3ECC-5028-039161397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AE1B6-4A97-4862-9FD8-07E25F2ECF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5791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4BD26E-3A22-9E26-1306-0A4A5F9FE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D21E59B-449B-432E-5459-DE1BDBF8AE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2584827-6CA2-781E-2FAB-1B20306AC0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E6F62C7-ADD4-9D79-2C77-DEC137E9E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45449-3CAD-4988-AFA8-C54BD2447E75}" type="datetimeFigureOut">
              <a:rPr lang="pt-BR" smtClean="0"/>
              <a:pPr/>
              <a:t>08/05/2024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1F9B4CD-1851-E784-EE21-A5E2214D4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D4032BB-3B4F-FB6A-3B8C-6CC6CF3D9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AE1B6-4A97-4862-9FD8-07E25F2ECF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4082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DBC7208-8340-8254-3F7D-BD9333064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FF25B90-1676-FF2C-6387-87017A6CA3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9C36B05-7EE0-ADD9-E9B5-12F89E5A14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45449-3CAD-4988-AFA8-C54BD2447E75}" type="datetimeFigureOut">
              <a:rPr lang="pt-BR" smtClean="0"/>
              <a:pPr/>
              <a:t>08/05/2024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817D0A0-131A-B668-694C-E9D3CB98D6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F2ADF35-08DB-D13A-859E-D4E175CD4B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AE1B6-4A97-4862-9FD8-07E25F2ECF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1404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71D5588C-F2BE-7895-BC15-79796B72C33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164228" y="287028"/>
            <a:ext cx="7764536" cy="761967"/>
          </a:xfrm>
          <a:prstGeom prst="rect">
            <a:avLst/>
          </a:prstGeom>
        </p:spPr>
        <p:txBody>
          <a:bodyPr rtlCol="0" anchor="t">
            <a:noAutofit/>
          </a:bodyPr>
          <a:lstStyle/>
          <a:p>
            <a:pPr algn="l"/>
            <a:r>
              <a:rPr lang="pt-BR" sz="3200" b="1" dirty="0"/>
              <a:t>Departamento de Eletrocardiografia da </a:t>
            </a:r>
            <a:r>
              <a:rPr lang="pt-BR" sz="3200" b="1" dirty="0" err="1"/>
              <a:t>Socerj</a:t>
            </a:r>
            <a:endParaRPr lang="pt-BR" sz="3200" b="1" dirty="0"/>
          </a:p>
        </p:txBody>
      </p:sp>
      <p:pic>
        <p:nvPicPr>
          <p:cNvPr id="1026" name="Picture 2" descr="SOCERJ] Lives gratuitas e cursos da instituição | makadu.live">
            <a:extLst>
              <a:ext uri="{FF2B5EF4-FFF2-40B4-BE49-F238E27FC236}">
                <a16:creationId xmlns:a16="http://schemas.microsoft.com/office/drawing/2014/main" id="{C3D3BB70-F33D-B2C3-39D7-BEC5F48D3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08" y="1239931"/>
            <a:ext cx="3563734" cy="356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6A15BEAA-6BA8-C069-739B-626154FD6BAA}"/>
              </a:ext>
            </a:extLst>
          </p:cNvPr>
          <p:cNvSpPr txBox="1"/>
          <p:nvPr/>
        </p:nvSpPr>
        <p:spPr>
          <a:xfrm>
            <a:off x="4601043" y="1574276"/>
            <a:ext cx="7372269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cs typeface="Calibri Light" panose="020F0302020204030204" pitchFamily="34" charset="0"/>
              </a:rPr>
              <a:t>Diretoria:</a:t>
            </a:r>
          </a:p>
          <a:p>
            <a:r>
              <a:rPr lang="pt-BR" dirty="0" smtClean="0">
                <a:cs typeface="Calibri Light" panose="020F0302020204030204" pitchFamily="34" charset="0"/>
              </a:rPr>
              <a:t>Luiz </a:t>
            </a:r>
            <a:r>
              <a:rPr lang="pt-BR" dirty="0" err="1">
                <a:cs typeface="Calibri Light" panose="020F0302020204030204" pitchFamily="34" charset="0"/>
              </a:rPr>
              <a:t>Maurino</a:t>
            </a:r>
            <a:r>
              <a:rPr lang="pt-BR" dirty="0">
                <a:cs typeface="Calibri Light" panose="020F0302020204030204" pitchFamily="34" charset="0"/>
              </a:rPr>
              <a:t> </a:t>
            </a:r>
            <a:r>
              <a:rPr lang="pt-BR" dirty="0" smtClean="0">
                <a:cs typeface="Calibri Light" panose="020F0302020204030204" pitchFamily="34" charset="0"/>
              </a:rPr>
              <a:t>Abreu</a:t>
            </a:r>
          </a:p>
          <a:p>
            <a:r>
              <a:rPr lang="pt-BR" dirty="0" smtClean="0">
                <a:cs typeface="Calibri Light" panose="020F0302020204030204" pitchFamily="34" charset="0"/>
              </a:rPr>
              <a:t>Martha Demetrio </a:t>
            </a:r>
            <a:r>
              <a:rPr lang="pt-BR" dirty="0" err="1" smtClean="0">
                <a:cs typeface="Calibri Light" panose="020F0302020204030204" pitchFamily="34" charset="0"/>
              </a:rPr>
              <a:t>Rustum</a:t>
            </a:r>
            <a:endParaRPr lang="pt-BR" dirty="0" smtClean="0">
              <a:cs typeface="Calibri Light" panose="020F0302020204030204" pitchFamily="34" charset="0"/>
            </a:endParaRPr>
          </a:p>
          <a:p>
            <a:r>
              <a:rPr lang="pt-BR" dirty="0" smtClean="0">
                <a:cs typeface="Calibri Light" panose="020F0302020204030204" pitchFamily="34" charset="0"/>
              </a:rPr>
              <a:t>José </a:t>
            </a:r>
            <a:r>
              <a:rPr lang="pt-BR" dirty="0" err="1" smtClean="0">
                <a:cs typeface="Calibri Light" panose="020F0302020204030204" pitchFamily="34" charset="0"/>
              </a:rPr>
              <a:t>Hallake</a:t>
            </a:r>
            <a:endParaRPr lang="pt-BR" dirty="0" smtClean="0">
              <a:cs typeface="Calibri Light" panose="020F0302020204030204" pitchFamily="34" charset="0"/>
            </a:endParaRPr>
          </a:p>
          <a:p>
            <a:r>
              <a:rPr lang="pt-BR" dirty="0" smtClean="0">
                <a:cs typeface="Calibri Light" panose="020F0302020204030204" pitchFamily="34" charset="0"/>
              </a:rPr>
              <a:t>Carlos </a:t>
            </a:r>
            <a:r>
              <a:rPr lang="pt-BR" dirty="0">
                <a:cs typeface="Calibri Light" panose="020F0302020204030204" pitchFamily="34" charset="0"/>
              </a:rPr>
              <a:t>Diniz de Araujo</a:t>
            </a:r>
          </a:p>
          <a:p>
            <a:r>
              <a:rPr lang="pt-BR" dirty="0" smtClean="0">
                <a:cs typeface="Calibri Light" panose="020F0302020204030204" pitchFamily="34" charset="0"/>
              </a:rPr>
              <a:t>Henrique </a:t>
            </a:r>
            <a:r>
              <a:rPr lang="pt-BR" dirty="0" err="1" smtClean="0">
                <a:cs typeface="Calibri Light" panose="020F0302020204030204" pitchFamily="34" charset="0"/>
              </a:rPr>
              <a:t>Mussi</a:t>
            </a:r>
            <a:endParaRPr lang="pt-BR" dirty="0" smtClean="0">
              <a:cs typeface="Calibri Light" panose="020F0302020204030204" pitchFamily="34" charset="0"/>
            </a:endParaRPr>
          </a:p>
          <a:p>
            <a:endParaRPr lang="pt-BR" dirty="0" smtClean="0">
              <a:cs typeface="Calibri Light" panose="020F0302020204030204" pitchFamily="34" charset="0"/>
            </a:endParaRPr>
          </a:p>
          <a:p>
            <a:r>
              <a:rPr lang="pt-BR" b="1" dirty="0" smtClean="0">
                <a:cs typeface="Calibri Light" panose="020F0302020204030204" pitchFamily="34" charset="0"/>
              </a:rPr>
              <a:t>Colaboradores:</a:t>
            </a:r>
          </a:p>
          <a:p>
            <a:r>
              <a:rPr lang="pt-BR" dirty="0" smtClean="0">
                <a:cs typeface="Calibri Light" panose="020F0302020204030204" pitchFamily="34" charset="0"/>
              </a:rPr>
              <a:t>Gerson Paulo </a:t>
            </a:r>
            <a:r>
              <a:rPr lang="pt-BR" dirty="0" err="1" smtClean="0">
                <a:cs typeface="Calibri Light" panose="020F0302020204030204" pitchFamily="34" charset="0"/>
              </a:rPr>
              <a:t>Goldwasser</a:t>
            </a:r>
            <a:endParaRPr lang="pt-BR" dirty="0">
              <a:cs typeface="Calibri Light" panose="020F0302020204030204" pitchFamily="34" charset="0"/>
            </a:endParaRPr>
          </a:p>
          <a:p>
            <a:pPr fontAlgn="base"/>
            <a:r>
              <a:rPr lang="pt-BR" dirty="0" smtClean="0">
                <a:cs typeface="Calibri Light" panose="020F0302020204030204" pitchFamily="34" charset="0"/>
              </a:rPr>
              <a:t>Rodrigo </a:t>
            </a:r>
            <a:r>
              <a:rPr lang="pt-BR" dirty="0">
                <a:cs typeface="Calibri Light" panose="020F0302020204030204" pitchFamily="34" charset="0"/>
              </a:rPr>
              <a:t>Gomes Pires de Lima</a:t>
            </a:r>
          </a:p>
          <a:p>
            <a:pPr fontAlgn="base"/>
            <a:r>
              <a:rPr lang="pt-BR" dirty="0" smtClean="0">
                <a:cs typeface="Calibri Light" panose="020F0302020204030204" pitchFamily="34" charset="0"/>
              </a:rPr>
              <a:t>Bruno </a:t>
            </a:r>
            <a:r>
              <a:rPr lang="pt-BR" dirty="0" err="1">
                <a:cs typeface="Calibri Light" panose="020F0302020204030204" pitchFamily="34" charset="0"/>
              </a:rPr>
              <a:t>Rustum</a:t>
            </a:r>
            <a:r>
              <a:rPr lang="pt-BR" dirty="0">
                <a:cs typeface="Calibri Light" panose="020F0302020204030204" pitchFamily="34" charset="0"/>
              </a:rPr>
              <a:t> </a:t>
            </a:r>
            <a:r>
              <a:rPr lang="pt-BR" dirty="0" smtClean="0">
                <a:cs typeface="Calibri Light" panose="020F0302020204030204" pitchFamily="34" charset="0"/>
              </a:rPr>
              <a:t>Andrea</a:t>
            </a:r>
          </a:p>
          <a:p>
            <a:pPr fontAlgn="base"/>
            <a:r>
              <a:rPr lang="pt-BR" dirty="0" smtClean="0">
                <a:cs typeface="Calibri Light" panose="020F0302020204030204" pitchFamily="34" charset="0"/>
              </a:rPr>
              <a:t>Luiz Claudio </a:t>
            </a:r>
            <a:r>
              <a:rPr lang="pt-BR" dirty="0" err="1" smtClean="0">
                <a:cs typeface="Calibri Light" panose="020F0302020204030204" pitchFamily="34" charset="0"/>
              </a:rPr>
              <a:t>Maluhy</a:t>
            </a:r>
            <a:r>
              <a:rPr lang="pt-BR" dirty="0" smtClean="0">
                <a:cs typeface="Calibri Light" panose="020F0302020204030204" pitchFamily="34" charset="0"/>
              </a:rPr>
              <a:t>  Fernandes</a:t>
            </a:r>
          </a:p>
          <a:p>
            <a:pPr fontAlgn="base"/>
            <a:r>
              <a:rPr lang="pt-BR" dirty="0" smtClean="0">
                <a:cs typeface="Calibri Light" panose="020F0302020204030204" pitchFamily="34" charset="0"/>
              </a:rPr>
              <a:t>Mirelle Cruz Defanti</a:t>
            </a:r>
          </a:p>
          <a:p>
            <a:pPr fontAlgn="base"/>
            <a:r>
              <a:rPr lang="pt-BR" dirty="0" smtClean="0">
                <a:cs typeface="Calibri Light" panose="020F0302020204030204" pitchFamily="34" charset="0"/>
              </a:rPr>
              <a:t>Guilherme Marcos </a:t>
            </a:r>
            <a:r>
              <a:rPr lang="pt-BR" dirty="0" err="1" smtClean="0">
                <a:cs typeface="Calibri Light" panose="020F0302020204030204" pitchFamily="34" charset="0"/>
              </a:rPr>
              <a:t>Levy</a:t>
            </a:r>
            <a:r>
              <a:rPr lang="pt-BR" dirty="0" smtClean="0">
                <a:cs typeface="Calibri Light" panose="020F0302020204030204" pitchFamily="34" charset="0"/>
              </a:rPr>
              <a:t> </a:t>
            </a:r>
            <a:r>
              <a:rPr lang="pt-BR" dirty="0" err="1" smtClean="0">
                <a:cs typeface="Calibri Light" panose="020F0302020204030204" pitchFamily="34" charset="0"/>
              </a:rPr>
              <a:t>Lamella</a:t>
            </a:r>
            <a:endParaRPr lang="pt-BR" dirty="0" smtClean="0">
              <a:cs typeface="Calibri Light" panose="020F0302020204030204" pitchFamily="34" charset="0"/>
            </a:endParaRPr>
          </a:p>
          <a:p>
            <a:pPr fontAlgn="base"/>
            <a:r>
              <a:rPr lang="pt-BR" dirty="0" smtClean="0">
                <a:cs typeface="Calibri Light" panose="020F0302020204030204" pitchFamily="34" charset="0"/>
              </a:rPr>
              <a:t>Fernanda Ferreira</a:t>
            </a:r>
            <a:endParaRPr lang="pt-BR" dirty="0"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351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71D5588C-F2BE-7895-BC15-79796B72C33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272907" y="867917"/>
            <a:ext cx="7650285" cy="502892"/>
          </a:xfrm>
          <a:prstGeom prst="rect">
            <a:avLst/>
          </a:prstGeom>
        </p:spPr>
        <p:txBody>
          <a:bodyPr rtlCol="0" anchor="t">
            <a:noAutofit/>
          </a:bodyPr>
          <a:lstStyle/>
          <a:p>
            <a:pPr algn="r"/>
            <a:r>
              <a:rPr lang="pt-BR" sz="3200" b="1" dirty="0"/>
              <a:t>Departamento de Eletrocardiografia da </a:t>
            </a:r>
            <a:r>
              <a:rPr lang="pt-BR" sz="3200" b="1" dirty="0" err="1" smtClean="0"/>
              <a:t>Socerj</a:t>
            </a:r>
            <a:r>
              <a:rPr lang="pt-BR" sz="3200" b="1" dirty="0" smtClean="0"/>
              <a:t/>
            </a:r>
            <a:br>
              <a:rPr lang="pt-BR" sz="3200" b="1" dirty="0" smtClean="0"/>
            </a:br>
            <a:r>
              <a:rPr lang="pt-BR" sz="3200" b="1" dirty="0"/>
              <a:t/>
            </a:r>
            <a:br>
              <a:rPr lang="pt-BR" sz="3200" b="1" dirty="0"/>
            </a:br>
            <a:r>
              <a:rPr lang="pt-BR" sz="3200" b="1" dirty="0" smtClean="0"/>
              <a:t/>
            </a:r>
            <a:br>
              <a:rPr lang="pt-BR" sz="3200" b="1" dirty="0" smtClean="0"/>
            </a:br>
            <a:r>
              <a:rPr lang="pt-BR" sz="3200" b="1" dirty="0"/>
              <a:t/>
            </a:r>
            <a:br>
              <a:rPr lang="pt-BR" sz="3200" b="1" dirty="0"/>
            </a:br>
            <a:r>
              <a:rPr lang="pt-BR" sz="3200" b="1" dirty="0" smtClean="0"/>
              <a:t/>
            </a:r>
            <a:br>
              <a:rPr lang="pt-BR" sz="3200" b="1" dirty="0" smtClean="0"/>
            </a:br>
            <a:r>
              <a:rPr lang="pt-BR" sz="3200" b="1" dirty="0" smtClean="0"/>
              <a:t>Eletrocardiograma do mês </a:t>
            </a:r>
            <a:br>
              <a:rPr lang="pt-BR" sz="3200" b="1" dirty="0" smtClean="0"/>
            </a:br>
            <a:r>
              <a:rPr lang="pt-BR" sz="3200" b="1" dirty="0" smtClean="0"/>
              <a:t>Doença </a:t>
            </a:r>
            <a:r>
              <a:rPr lang="pt-BR" sz="3200" b="1" dirty="0" err="1" smtClean="0"/>
              <a:t>sistemica</a:t>
            </a:r>
            <a:r>
              <a:rPr lang="pt-BR" sz="3200" b="1" dirty="0" smtClean="0"/>
              <a:t> ?</a:t>
            </a:r>
            <a:br>
              <a:rPr lang="pt-BR" sz="3200" b="1" dirty="0" smtClean="0"/>
            </a:br>
            <a:r>
              <a:rPr lang="pt-BR" sz="3200" b="1" dirty="0" smtClean="0"/>
              <a:t/>
            </a:r>
            <a:br>
              <a:rPr lang="pt-BR" sz="3200" b="1" dirty="0" smtClean="0"/>
            </a:br>
            <a:r>
              <a:rPr lang="pt-BR" sz="3200" b="1" dirty="0" smtClean="0"/>
              <a:t/>
            </a:r>
            <a:br>
              <a:rPr lang="pt-BR" sz="3200" b="1" dirty="0" smtClean="0"/>
            </a:br>
            <a:r>
              <a:rPr lang="pt-BR" sz="2400" b="1" dirty="0" err="1" smtClean="0"/>
              <a:t>Ecg</a:t>
            </a:r>
            <a:r>
              <a:rPr lang="pt-BR" sz="2400" b="1" dirty="0" smtClean="0"/>
              <a:t> em colaboração com </a:t>
            </a:r>
            <a:r>
              <a:rPr lang="pt-BR" sz="2400" b="1" dirty="0" err="1" smtClean="0"/>
              <a:t>acad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med</a:t>
            </a:r>
            <a:r>
              <a:rPr lang="pt-BR" sz="2400" b="1" dirty="0" smtClean="0"/>
              <a:t> FMC </a:t>
            </a:r>
            <a:br>
              <a:rPr lang="pt-BR" sz="2400" b="1" dirty="0" smtClean="0"/>
            </a:br>
            <a:r>
              <a:rPr lang="pt-BR" sz="2400" b="1" dirty="0" smtClean="0"/>
              <a:t>Daniel Tavares</a:t>
            </a:r>
            <a:br>
              <a:rPr lang="pt-BR" sz="2400" b="1" dirty="0" smtClean="0"/>
            </a:br>
            <a:r>
              <a:rPr lang="pt-BR" sz="3200" b="1" dirty="0"/>
              <a:t/>
            </a:r>
            <a:br>
              <a:rPr lang="pt-BR" sz="3200" b="1" dirty="0"/>
            </a:br>
            <a:r>
              <a:rPr lang="pt-BR" sz="3200" b="1" dirty="0" smtClean="0"/>
              <a:t/>
            </a:r>
            <a:br>
              <a:rPr lang="pt-BR" sz="3200" b="1" dirty="0" smtClean="0"/>
            </a:br>
            <a:r>
              <a:rPr lang="pt-BR" sz="3200" b="1" dirty="0"/>
              <a:t/>
            </a:r>
            <a:br>
              <a:rPr lang="pt-BR" sz="3200" b="1" dirty="0"/>
            </a:br>
            <a:endParaRPr lang="pt-BR" sz="32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A8F710-2B9F-3B67-D73A-DEF9C7A797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543770"/>
            <a:ext cx="3687116" cy="4468807"/>
          </a:xfrm>
        </p:spPr>
        <p:txBody>
          <a:bodyPr anchor="b">
            <a:noAutofit/>
          </a:bodyPr>
          <a:lstStyle/>
          <a:p>
            <a:pPr algn="l"/>
            <a:r>
              <a:rPr lang="pt-BR" sz="1800" b="1" dirty="0" smtClean="0">
                <a:solidFill>
                  <a:schemeClr val="bg1"/>
                </a:solidFill>
                <a:latin typeface="+mj-lt"/>
              </a:rPr>
              <a:t>       </a:t>
            </a:r>
            <a:endParaRPr lang="pt-BR" sz="1800" dirty="0" smtClean="0">
              <a:solidFill>
                <a:srgbClr val="FFFFFF"/>
              </a:solidFill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pt-BR" sz="1800" dirty="0" smtClean="0">
              <a:solidFill>
                <a:srgbClr val="FFFFFF"/>
              </a:solidFill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pt-BR" sz="1800" dirty="0" smtClean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1026" name="Picture 2" descr="SOCERJ] Lives gratuitas e cursos da instituição | makadu.live">
            <a:extLst>
              <a:ext uri="{FF2B5EF4-FFF2-40B4-BE49-F238E27FC236}">
                <a16:creationId xmlns:a16="http://schemas.microsoft.com/office/drawing/2014/main" id="{C3D3BB70-F33D-B2C3-39D7-BEC5F48D3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525951"/>
            <a:ext cx="3468740" cy="346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9A7D9316-7558-35ED-5A40-EEEE86E604EA}"/>
              </a:ext>
            </a:extLst>
          </p:cNvPr>
          <p:cNvSpPr txBox="1"/>
          <p:nvPr/>
        </p:nvSpPr>
        <p:spPr>
          <a:xfrm>
            <a:off x="9585806" y="6295501"/>
            <a:ext cx="2496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Mirelle C Defanti</a:t>
            </a:r>
          </a:p>
        </p:txBody>
      </p:sp>
      <p:sp>
        <p:nvSpPr>
          <p:cNvPr id="11266" name="AutoShape 2" descr="blob:https://web.whatsapp.com/b5f05888-ce85-44b4-9683-22d1dfed547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268" name="AutoShape 4" descr="blob:https://web.whatsapp.com/b5f05888-ce85-44b4-9683-22d1dfed547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183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/>
          <a:srcRect t="17178" r="-1209" b="10429"/>
          <a:stretch>
            <a:fillRect/>
          </a:stretch>
        </p:blipFill>
        <p:spPr bwMode="auto">
          <a:xfrm>
            <a:off x="570781" y="672861"/>
            <a:ext cx="11353800" cy="5952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mtClean="0"/>
              <a:t>O potássio é peça chave em diversas reações químicas pelo corpo e de necessidade vital. Sua maior concentração encontra-se no meio intracelular e distúrbios do potássio podem gerar ameaça a vida...</a:t>
            </a:r>
          </a:p>
          <a:p>
            <a:r>
              <a:rPr lang="pt-BR" smtClean="0"/>
              <a:t> Veja mais em  - Portal PEBMED: https://pebmed.com.br/as-anormalidades-do-ion-potassio-em-pacientes-com-insuficiencia-cardiaca/?utm_source=artigoportal&amp;utm_medium=copyte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71D5588C-F2BE-7895-BC15-79796B72C33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272907" y="867917"/>
            <a:ext cx="7650285" cy="502892"/>
          </a:xfrm>
          <a:prstGeom prst="rect">
            <a:avLst/>
          </a:prstGeom>
        </p:spPr>
        <p:txBody>
          <a:bodyPr rtlCol="0" anchor="t">
            <a:noAutofit/>
          </a:bodyPr>
          <a:lstStyle/>
          <a:p>
            <a:pPr algn="r"/>
            <a:r>
              <a:rPr lang="pt-BR" sz="3200" b="1" dirty="0"/>
              <a:t>Departamento de Eletrocardiografia da </a:t>
            </a:r>
            <a:r>
              <a:rPr lang="pt-BR" sz="3200" b="1" dirty="0" err="1" smtClean="0"/>
              <a:t>Socerj</a:t>
            </a:r>
            <a:r>
              <a:rPr lang="pt-BR" sz="3200" b="1" dirty="0" smtClean="0"/>
              <a:t/>
            </a:r>
            <a:br>
              <a:rPr lang="pt-BR" sz="3200" b="1" dirty="0" smtClean="0"/>
            </a:br>
            <a:r>
              <a:rPr lang="pt-BR" sz="3200" b="1" dirty="0"/>
              <a:t/>
            </a:r>
            <a:br>
              <a:rPr lang="pt-BR" sz="3200" b="1" dirty="0"/>
            </a:br>
            <a:r>
              <a:rPr lang="pt-BR" sz="3200" b="1" dirty="0" smtClean="0"/>
              <a:t/>
            </a:r>
            <a:br>
              <a:rPr lang="pt-BR" sz="3200" b="1" dirty="0" smtClean="0"/>
            </a:br>
            <a:r>
              <a:rPr lang="pt-BR" sz="3200" b="1" dirty="0"/>
              <a:t/>
            </a:r>
            <a:br>
              <a:rPr lang="pt-BR" sz="3200" b="1" dirty="0"/>
            </a:br>
            <a:r>
              <a:rPr lang="pt-BR" sz="3200" b="1" dirty="0" smtClean="0"/>
              <a:t/>
            </a:r>
            <a:br>
              <a:rPr lang="pt-BR" sz="3200" b="1" dirty="0" smtClean="0"/>
            </a:b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Paciente idosa portadora de insuficiência renal crônica ainda não dialítica, atendida por síndrome de baixo debito cerebral e mal estar </a:t>
            </a:r>
            <a:r>
              <a:rPr lang="pt-BR" sz="2400" b="1" dirty="0" err="1" smtClean="0">
                <a:latin typeface="Times New Roman" pitchFamily="18" charset="0"/>
                <a:cs typeface="Times New Roman" pitchFamily="18" charset="0"/>
              </a:rPr>
              <a:t>sistemico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pt-B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400" b="1" dirty="0"/>
              <a:t/>
            </a:r>
            <a:br>
              <a:rPr lang="pt-BR" sz="2400" b="1" dirty="0"/>
            </a:br>
            <a:endParaRPr lang="pt-BR" sz="32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A8F710-2B9F-3B67-D73A-DEF9C7A797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543770"/>
            <a:ext cx="3687116" cy="4468807"/>
          </a:xfrm>
        </p:spPr>
        <p:txBody>
          <a:bodyPr anchor="b">
            <a:noAutofit/>
          </a:bodyPr>
          <a:lstStyle/>
          <a:p>
            <a:pPr algn="l"/>
            <a:r>
              <a:rPr lang="pt-BR" sz="1800" b="1" dirty="0" smtClean="0">
                <a:solidFill>
                  <a:schemeClr val="bg1"/>
                </a:solidFill>
                <a:latin typeface="+mj-lt"/>
              </a:rPr>
              <a:t>       </a:t>
            </a:r>
            <a:endParaRPr lang="pt-BR" sz="1800" dirty="0" smtClean="0">
              <a:solidFill>
                <a:srgbClr val="FFFFFF"/>
              </a:solidFill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pt-BR" sz="1800" dirty="0" smtClean="0">
              <a:solidFill>
                <a:srgbClr val="FFFFFF"/>
              </a:solidFill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pt-BR" sz="1800" dirty="0" smtClean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1026" name="Picture 2" descr="SOCERJ] Lives gratuitas e cursos da instituição | makadu.live">
            <a:extLst>
              <a:ext uri="{FF2B5EF4-FFF2-40B4-BE49-F238E27FC236}">
                <a16:creationId xmlns:a16="http://schemas.microsoft.com/office/drawing/2014/main" id="{C3D3BB70-F33D-B2C3-39D7-BEC5F48D3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78" y="215662"/>
            <a:ext cx="2484404" cy="248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9A7D9316-7558-35ED-5A40-EEEE86E604EA}"/>
              </a:ext>
            </a:extLst>
          </p:cNvPr>
          <p:cNvSpPr txBox="1"/>
          <p:nvPr/>
        </p:nvSpPr>
        <p:spPr>
          <a:xfrm>
            <a:off x="9549442" y="6003985"/>
            <a:ext cx="2532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err="1" smtClean="0"/>
              <a:t>Mirelle</a:t>
            </a:r>
            <a:r>
              <a:rPr lang="pt-BR" sz="2400" b="1" dirty="0" smtClean="0"/>
              <a:t> C </a:t>
            </a:r>
            <a:r>
              <a:rPr lang="pt-BR" sz="2400" b="1" dirty="0" err="1" smtClean="0"/>
              <a:t>Defanti</a:t>
            </a:r>
            <a:endParaRPr lang="pt-BR" sz="2400" b="1" dirty="0" smtClean="0"/>
          </a:p>
          <a:p>
            <a:r>
              <a:rPr lang="pt-BR" sz="2400" b="1" dirty="0" smtClean="0"/>
              <a:t>Daniel Tavares</a:t>
            </a:r>
            <a:endParaRPr lang="pt-BR" sz="2400" b="1" dirty="0"/>
          </a:p>
        </p:txBody>
      </p:sp>
      <p:sp>
        <p:nvSpPr>
          <p:cNvPr id="11266" name="AutoShape 2" descr="blob:https://web.whatsapp.com/b5f05888-ce85-44b4-9683-22d1dfed547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268" name="AutoShape 4" descr="blob:https://web.whatsapp.com/b5f05888-ce85-44b4-9683-22d1dfed547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" name="Picture 2" descr="https://blogger.googleusercontent.com/img/b/R29vZ2xl/AVvXsEiOkD7q-U-JCR3VDZe2kA4nZRi49FD-VfofspDkb-V14EyjF7vcbpR_O7Lx9GMKJDHO5ntkQdxRywMzTrmc9qUqKFhzsGrXzDqJ8V6FeyBXKvbwpSzwsG7cIahQzutwJYpeRhJjDB5ioPAV/s1600/bomba+sodio+potassio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652" y="3084022"/>
            <a:ext cx="3913092" cy="23272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183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/>
              <a:t>O potássio é peça chave em diversas reações químicas pelo corpo e de necessidade vital. Sua maior concentração encontra-se no meio intracelular e distúrbios do potássio podem gerar ameaça a vida...</a:t>
            </a:r>
          </a:p>
          <a:p>
            <a:r>
              <a:rPr lang="pt-BR" dirty="0" smtClean="0"/>
              <a:t> Veja mais em  - Portal PEBMED: https://pebmed.com.br/as-anormalidades-do-ion-potassio-em-pacientes-com-insuficiencia-cardiaca/?utm_source=artigoportal&amp;utm_medium=copyte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71D5588C-F2BE-7895-BC15-79796B72C33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272907" y="867917"/>
            <a:ext cx="7650285" cy="502892"/>
          </a:xfrm>
          <a:prstGeom prst="rect">
            <a:avLst/>
          </a:prstGeom>
        </p:spPr>
        <p:txBody>
          <a:bodyPr rtlCol="0" anchor="t">
            <a:noAutofit/>
          </a:bodyPr>
          <a:lstStyle/>
          <a:p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O potássio é peça chave em diversas reações químicas e de necessidade vital no potencial </a:t>
            </a:r>
            <a:r>
              <a:rPr lang="pt-BR" sz="2800" b="1" dirty="0" err="1" smtClean="0">
                <a:latin typeface="Times New Roman" pitchFamily="18" charset="0"/>
                <a:cs typeface="Times New Roman" pitchFamily="18" charset="0"/>
              </a:rPr>
              <a:t>transmembrana</a:t>
            </a:r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. Sua maior concentração encontra-se no meio intracelular e distúrbios do potássio podem gerar alterações </a:t>
            </a:r>
            <a:r>
              <a:rPr lang="pt-BR" sz="2800" b="1" dirty="0" err="1" smtClean="0">
                <a:latin typeface="Times New Roman" pitchFamily="18" charset="0"/>
                <a:cs typeface="Times New Roman" pitchFamily="18" charset="0"/>
              </a:rPr>
              <a:t>eletrocardiograficas</a:t>
            </a:r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 ameaçadoras a vida...</a:t>
            </a:r>
            <a:br>
              <a:rPr lang="pt-BR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/>
              <a:t> </a:t>
            </a:r>
            <a:r>
              <a:rPr lang="pt-BR" sz="2800" b="1" dirty="0" smtClean="0"/>
              <a:t>Departamento </a:t>
            </a:r>
            <a:r>
              <a:rPr lang="pt-BR" sz="2800" b="1" dirty="0"/>
              <a:t>de Eletrocardiografia da </a:t>
            </a:r>
            <a:r>
              <a:rPr lang="pt-BR" sz="2800" b="1" dirty="0" err="1" smtClean="0"/>
              <a:t>Socerj</a:t>
            </a:r>
            <a:r>
              <a:rPr lang="pt-BR" sz="3200" b="1" dirty="0" smtClean="0"/>
              <a:t/>
            </a:r>
            <a:br>
              <a:rPr lang="pt-BR" sz="3200" b="1" dirty="0" smtClean="0"/>
            </a:br>
            <a:r>
              <a:rPr lang="pt-BR" sz="3200" b="1" dirty="0"/>
              <a:t/>
            </a:r>
            <a:br>
              <a:rPr lang="pt-BR" sz="3200" b="1" dirty="0"/>
            </a:br>
            <a:r>
              <a:rPr lang="pt-BR" sz="3200" b="1" dirty="0" smtClean="0"/>
              <a:t/>
            </a:r>
            <a:br>
              <a:rPr lang="pt-BR" sz="3200" b="1" dirty="0" smtClean="0"/>
            </a:br>
            <a:r>
              <a:rPr lang="pt-BR" sz="3200" b="1" dirty="0"/>
              <a:t/>
            </a:r>
            <a:br>
              <a:rPr lang="pt-BR" sz="3200" b="1" dirty="0"/>
            </a:br>
            <a:r>
              <a:rPr lang="pt-BR" sz="3200" b="1" dirty="0" smtClean="0"/>
              <a:t/>
            </a:r>
            <a:br>
              <a:rPr lang="pt-BR" sz="32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endParaRPr lang="pt-BR" sz="32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A8F710-2B9F-3B67-D73A-DEF9C7A797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543770"/>
            <a:ext cx="3687116" cy="4468807"/>
          </a:xfrm>
        </p:spPr>
        <p:txBody>
          <a:bodyPr anchor="b">
            <a:noAutofit/>
          </a:bodyPr>
          <a:lstStyle/>
          <a:p>
            <a:pPr algn="l"/>
            <a:r>
              <a:rPr lang="pt-BR" sz="1800" b="1" dirty="0" smtClean="0">
                <a:solidFill>
                  <a:schemeClr val="bg1"/>
                </a:solidFill>
                <a:latin typeface="+mj-lt"/>
              </a:rPr>
              <a:t>       </a:t>
            </a:r>
            <a:endParaRPr lang="pt-BR" sz="1800" dirty="0" smtClean="0">
              <a:solidFill>
                <a:srgbClr val="FFFFFF"/>
              </a:solidFill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pt-BR" sz="1800" dirty="0" smtClean="0">
              <a:solidFill>
                <a:srgbClr val="FFFFFF"/>
              </a:solidFill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pt-BR" sz="1800" dirty="0" smtClean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1026" name="Picture 2" descr="SOCERJ] Lives gratuitas e cursos da instituição | makadu.live">
            <a:extLst>
              <a:ext uri="{FF2B5EF4-FFF2-40B4-BE49-F238E27FC236}">
                <a16:creationId xmlns:a16="http://schemas.microsoft.com/office/drawing/2014/main" id="{C3D3BB70-F33D-B2C3-39D7-BEC5F48D3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78" y="215662"/>
            <a:ext cx="2484404" cy="248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9A7D9316-7558-35ED-5A40-EEEE86E604EA}"/>
              </a:ext>
            </a:extLst>
          </p:cNvPr>
          <p:cNvSpPr txBox="1"/>
          <p:nvPr/>
        </p:nvSpPr>
        <p:spPr>
          <a:xfrm>
            <a:off x="9523562" y="5909095"/>
            <a:ext cx="2558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Mirelle C </a:t>
            </a:r>
            <a:r>
              <a:rPr lang="pt-BR" sz="2400" b="1" dirty="0" err="1" smtClean="0"/>
              <a:t>Defanti</a:t>
            </a:r>
            <a:endParaRPr lang="pt-BR" sz="2400" b="1" dirty="0" smtClean="0"/>
          </a:p>
          <a:p>
            <a:r>
              <a:rPr lang="pt-BR" sz="2400" b="1" dirty="0" smtClean="0"/>
              <a:t>Daniel Tavares</a:t>
            </a:r>
            <a:endParaRPr lang="pt-BR" sz="2400" b="1" dirty="0"/>
          </a:p>
        </p:txBody>
      </p:sp>
      <p:sp>
        <p:nvSpPr>
          <p:cNvPr id="11266" name="AutoShape 2" descr="blob:https://web.whatsapp.com/b5f05888-ce85-44b4-9683-22d1dfed547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268" name="AutoShape 4" descr="blob:https://web.whatsapp.com/b5f05888-ce85-44b4-9683-22d1dfed547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" name="Picture 2" descr="https://blogger.googleusercontent.com/img/b/R29vZ2xl/AVvXsEiOkD7q-U-JCR3VDZe2kA4nZRi49FD-VfofspDkb-V14EyjF7vcbpR_O7Lx9GMKJDHO5ntkQdxRywMzTrmc9qUqKFhzsGrXzDqJ8V6FeyBXKvbwpSzwsG7cIahQzutwJYpeRhJjDB5ioPAV/s1600/bomba+sodio+potassio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01992"/>
            <a:ext cx="4092947" cy="24342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183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71D5588C-F2BE-7895-BC15-79796B72C33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290160" y="203683"/>
            <a:ext cx="7650285" cy="502892"/>
          </a:xfrm>
          <a:prstGeom prst="rect">
            <a:avLst/>
          </a:prstGeom>
        </p:spPr>
        <p:txBody>
          <a:bodyPr rtlCol="0" anchor="t">
            <a:noAutofit/>
          </a:bodyPr>
          <a:lstStyle/>
          <a:p>
            <a:pPr algn="l"/>
            <a:r>
              <a:rPr lang="pt-BR" sz="2800" b="1" dirty="0"/>
              <a:t>Departamento de Eletrocardiografia da </a:t>
            </a:r>
            <a:r>
              <a:rPr lang="pt-BR" sz="2800" b="1" dirty="0" err="1"/>
              <a:t>Socerj</a:t>
            </a:r>
            <a:endParaRPr lang="pt-BR" sz="28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A8F710-2B9F-3B67-D73A-DEF9C7A797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09" y="1108364"/>
            <a:ext cx="3768436" cy="3657601"/>
          </a:xfrm>
        </p:spPr>
        <p:txBody>
          <a:bodyPr anchor="b">
            <a:noAutofit/>
          </a:bodyPr>
          <a:lstStyle/>
          <a:p>
            <a:pPr marL="285750" indent="-285750" algn="l"/>
            <a:endParaRPr lang="pt-BR" sz="1800" dirty="0" smtClean="0">
              <a:solidFill>
                <a:srgbClr val="FFFFFF"/>
              </a:solidFill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pt-BR" sz="1800" dirty="0" smtClean="0">
              <a:solidFill>
                <a:srgbClr val="FFFFFF"/>
              </a:solidFill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pt-BR" sz="1800" dirty="0" smtClean="0">
              <a:solidFill>
                <a:srgbClr val="FFFFFF"/>
              </a:solidFill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pt-BR" sz="1800" dirty="0" smtClean="0">
              <a:solidFill>
                <a:srgbClr val="FFFFFF"/>
              </a:solidFill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pt-BR" sz="1800" dirty="0" smtClean="0">
              <a:solidFill>
                <a:srgbClr val="FFFFFF"/>
              </a:solidFill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pt-BR" sz="1800" dirty="0" smtClean="0">
              <a:solidFill>
                <a:srgbClr val="FFFFFF"/>
              </a:solidFill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pt-BR" sz="1800" dirty="0">
              <a:solidFill>
                <a:srgbClr val="FFFFFF"/>
              </a:solidFill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pt-BR" sz="18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1026" name="Picture 2" descr="SOCERJ] Lives gratuitas e cursos da instituição | makadu.live">
            <a:extLst>
              <a:ext uri="{FF2B5EF4-FFF2-40B4-BE49-F238E27FC236}">
                <a16:creationId xmlns:a16="http://schemas.microsoft.com/office/drawing/2014/main" id="{C3D3BB70-F33D-B2C3-39D7-BEC5F48D3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397" y="180317"/>
            <a:ext cx="1426558" cy="142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9A7D9316-7558-35ED-5A40-EEEE86E604EA}"/>
              </a:ext>
            </a:extLst>
          </p:cNvPr>
          <p:cNvSpPr txBox="1"/>
          <p:nvPr/>
        </p:nvSpPr>
        <p:spPr>
          <a:xfrm>
            <a:off x="9471804" y="5952227"/>
            <a:ext cx="2610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Mirelle C </a:t>
            </a:r>
            <a:r>
              <a:rPr lang="pt-BR" sz="2000" b="1" dirty="0" err="1" smtClean="0"/>
              <a:t>Defanti</a:t>
            </a:r>
            <a:endParaRPr lang="pt-BR" sz="2000" b="1" dirty="0" smtClean="0"/>
          </a:p>
          <a:p>
            <a:r>
              <a:rPr lang="pt-BR" sz="2000" b="1" dirty="0" smtClean="0"/>
              <a:t>Daniel Tavares</a:t>
            </a:r>
            <a:endParaRPr lang="pt-BR" sz="2000" b="1" dirty="0"/>
          </a:p>
        </p:txBody>
      </p:sp>
      <p:sp>
        <p:nvSpPr>
          <p:cNvPr id="11266" name="AutoShape 2" descr="blob:https://web.whatsapp.com/b5f05888-ce85-44b4-9683-22d1dfed547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268" name="AutoShape 4" descr="blob:https://web.whatsapp.com/b5f05888-ce85-44b4-9683-22d1dfed547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185869" y="940527"/>
            <a:ext cx="36560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solidFill>
                <a:schemeClr val="bg1"/>
              </a:solidFill>
              <a:latin typeface="+mj-lt"/>
            </a:endParaRPr>
          </a:p>
          <a:p>
            <a:endParaRPr lang="pt-BR" dirty="0" smtClean="0">
              <a:solidFill>
                <a:schemeClr val="bg1"/>
              </a:solidFill>
              <a:latin typeface="+mj-lt"/>
            </a:endParaRPr>
          </a:p>
          <a:p>
            <a:endParaRPr lang="pt-BR" dirty="0" smtClean="0">
              <a:solidFill>
                <a:schemeClr val="bg1"/>
              </a:solidFill>
              <a:latin typeface="+mj-lt"/>
            </a:endParaRPr>
          </a:p>
          <a:p>
            <a:endParaRPr lang="pt-BR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55575" y="1180596"/>
            <a:ext cx="3792971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 smtClean="0">
              <a:solidFill>
                <a:schemeClr val="bg1"/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pt-BR" b="1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Doença do no sinusal - Ritmo em escape e captura sinusal</a:t>
            </a:r>
          </a:p>
          <a:p>
            <a:endParaRPr lang="pt-BR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Há aparecimento </a:t>
            </a:r>
            <a:r>
              <a:rPr lang="pt-BR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um </a:t>
            </a:r>
            <a:r>
              <a:rPr lang="pt-B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ritmo de escape </a:t>
            </a:r>
            <a:r>
              <a:rPr lang="pt-BR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juncional</a:t>
            </a:r>
            <a:r>
              <a:rPr lang="pt-B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alternando com o ritmo </a:t>
            </a:r>
            <a:r>
              <a:rPr lang="pt-B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sinusal </a:t>
            </a:r>
            <a:r>
              <a:rPr lang="pt-BR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bradicardico</a:t>
            </a:r>
            <a:r>
              <a:rPr lang="pt-B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e por vezes escapes </a:t>
            </a:r>
            <a:r>
              <a:rPr lang="pt-B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 </a:t>
            </a:r>
            <a:r>
              <a:rPr lang="pt-BR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aberrancia</a:t>
            </a:r>
            <a:r>
              <a:rPr lang="pt-B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de condução, está </a:t>
            </a:r>
            <a:r>
              <a:rPr lang="pt-BR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constituído o chamado ritmo de </a:t>
            </a:r>
            <a:r>
              <a:rPr lang="pt-B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escape-captura (escape </a:t>
            </a:r>
            <a:r>
              <a:rPr lang="pt-BR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juncional</a:t>
            </a:r>
            <a:r>
              <a:rPr lang="pt-B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 captura sinusal). </a:t>
            </a:r>
            <a:endParaRPr lang="pt-BR" dirty="0" smtClean="0">
              <a:solidFill>
                <a:schemeClr val="bg1"/>
              </a:solidFill>
            </a:endParaRPr>
          </a:p>
          <a:p>
            <a:endParaRPr lang="pt-BR" dirty="0" smtClean="0">
              <a:solidFill>
                <a:schemeClr val="bg1"/>
              </a:solidFill>
            </a:endParaRPr>
          </a:p>
          <a:p>
            <a:r>
              <a:rPr lang="pt-BR" dirty="0" smtClean="0">
                <a:solidFill>
                  <a:schemeClr val="bg1"/>
                </a:solidFill>
              </a:rPr>
              <a:t> 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6" name="Imagem 15"/>
          <p:cNvPicPr/>
          <p:nvPr/>
        </p:nvPicPr>
        <p:blipFill>
          <a:blip r:embed="rId3"/>
          <a:srcRect t="17178" r="-1209" b="10429"/>
          <a:stretch>
            <a:fillRect/>
          </a:stretch>
        </p:blipFill>
        <p:spPr bwMode="auto">
          <a:xfrm>
            <a:off x="4508782" y="1327323"/>
            <a:ext cx="6912592" cy="417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s://blogger.googleusercontent.com/img/b/R29vZ2xl/AVvXsEiOkD7q-U-JCR3VDZe2kA4nZRi49FD-VfofspDkb-V14EyjF7vcbpR_O7Lx9GMKJDHO5ntkQdxRywMzTrmc9qUqKFhzsGrXzDqJ8V6FeyBXKvbwpSzwsG7cIahQzutwJYpeRhJjDB5ioPAV/s1600/bomba+sodio+potassio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6982" y="5025978"/>
            <a:ext cx="2691442" cy="16007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183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71D5588C-F2BE-7895-BC15-79796B72C33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290160" y="203683"/>
            <a:ext cx="7650285" cy="502892"/>
          </a:xfrm>
          <a:prstGeom prst="rect">
            <a:avLst/>
          </a:prstGeom>
        </p:spPr>
        <p:txBody>
          <a:bodyPr rtlCol="0" anchor="t">
            <a:noAutofit/>
          </a:bodyPr>
          <a:lstStyle/>
          <a:p>
            <a:pPr algn="l"/>
            <a:r>
              <a:rPr lang="pt-BR" sz="2800" b="1" dirty="0"/>
              <a:t>Departamento de Eletrocardiografia da </a:t>
            </a:r>
            <a:r>
              <a:rPr lang="pt-BR" sz="2800" b="1" dirty="0" err="1"/>
              <a:t>Socerj</a:t>
            </a:r>
            <a:endParaRPr lang="pt-BR" sz="28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A8F710-2B9F-3B67-D73A-DEF9C7A797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09" y="1108364"/>
            <a:ext cx="3768436" cy="3657601"/>
          </a:xfrm>
        </p:spPr>
        <p:txBody>
          <a:bodyPr anchor="b">
            <a:noAutofit/>
          </a:bodyPr>
          <a:lstStyle/>
          <a:p>
            <a:pPr marL="285750" indent="-285750" algn="l"/>
            <a:endParaRPr lang="pt-BR" sz="1800" dirty="0" smtClean="0">
              <a:solidFill>
                <a:srgbClr val="FFFFFF"/>
              </a:solidFill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pt-BR" sz="1800" dirty="0" smtClean="0">
              <a:solidFill>
                <a:srgbClr val="FFFFFF"/>
              </a:solidFill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pt-BR" sz="1800" dirty="0" smtClean="0">
              <a:solidFill>
                <a:srgbClr val="FFFFFF"/>
              </a:solidFill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pt-BR" sz="1800" dirty="0" smtClean="0">
              <a:solidFill>
                <a:srgbClr val="FFFFFF"/>
              </a:solidFill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pt-BR" sz="1800" dirty="0" smtClean="0">
              <a:solidFill>
                <a:srgbClr val="FFFFFF"/>
              </a:solidFill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pt-BR" sz="1800" dirty="0" smtClean="0">
              <a:solidFill>
                <a:srgbClr val="FFFFFF"/>
              </a:solidFill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pt-BR" sz="1800" dirty="0">
              <a:solidFill>
                <a:srgbClr val="FFFFFF"/>
              </a:solidFill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pt-BR" sz="18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1026" name="Picture 2" descr="SOCERJ] Lives gratuitas e cursos da instituição | makadu.live">
            <a:extLst>
              <a:ext uri="{FF2B5EF4-FFF2-40B4-BE49-F238E27FC236}">
                <a16:creationId xmlns:a16="http://schemas.microsoft.com/office/drawing/2014/main" id="{C3D3BB70-F33D-B2C3-39D7-BEC5F48D3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419" y="180317"/>
            <a:ext cx="1288535" cy="128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9A7D9316-7558-35ED-5A40-EEEE86E604EA}"/>
              </a:ext>
            </a:extLst>
          </p:cNvPr>
          <p:cNvSpPr txBox="1"/>
          <p:nvPr/>
        </p:nvSpPr>
        <p:spPr>
          <a:xfrm>
            <a:off x="9385540" y="5960853"/>
            <a:ext cx="2696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Mirelle C </a:t>
            </a:r>
            <a:r>
              <a:rPr lang="pt-BR" sz="2000" b="1" dirty="0" err="1" smtClean="0"/>
              <a:t>Defanti</a:t>
            </a:r>
            <a:endParaRPr lang="pt-BR" sz="2000" b="1" dirty="0" smtClean="0"/>
          </a:p>
          <a:p>
            <a:r>
              <a:rPr lang="pt-BR" sz="2000" b="1" dirty="0" smtClean="0"/>
              <a:t>Daniel Tavares</a:t>
            </a:r>
            <a:endParaRPr lang="pt-BR" sz="2400" b="1" dirty="0"/>
          </a:p>
        </p:txBody>
      </p:sp>
      <p:sp>
        <p:nvSpPr>
          <p:cNvPr id="11266" name="AutoShape 2" descr="blob:https://web.whatsapp.com/b5f05888-ce85-44b4-9683-22d1dfed547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268" name="AutoShape 4" descr="blob:https://web.whatsapp.com/b5f05888-ce85-44b4-9683-22d1dfed547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185869" y="940527"/>
            <a:ext cx="36560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solidFill>
                <a:schemeClr val="bg1"/>
              </a:solidFill>
              <a:latin typeface="+mj-lt"/>
            </a:endParaRPr>
          </a:p>
          <a:p>
            <a:endParaRPr lang="pt-BR" dirty="0" smtClean="0">
              <a:solidFill>
                <a:schemeClr val="bg1"/>
              </a:solidFill>
              <a:latin typeface="+mj-lt"/>
            </a:endParaRPr>
          </a:p>
          <a:p>
            <a:endParaRPr lang="pt-BR" dirty="0" smtClean="0">
              <a:solidFill>
                <a:schemeClr val="bg1"/>
              </a:solidFill>
              <a:latin typeface="+mj-lt"/>
            </a:endParaRPr>
          </a:p>
          <a:p>
            <a:endParaRPr lang="pt-BR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55575" y="1180596"/>
            <a:ext cx="379297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 smtClean="0">
              <a:solidFill>
                <a:schemeClr val="bg1"/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pt-BR" b="1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pt-BR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Doença do no sinusal - Ritmo em escape e captura sinusal</a:t>
            </a:r>
          </a:p>
          <a:p>
            <a:endParaRPr lang="pt-BR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paciente foi encaminhada para tratamento </a:t>
            </a:r>
            <a:r>
              <a:rPr lang="pt-BR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dialitico</a:t>
            </a:r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com após estabilização com medidas para controle da </a:t>
            </a:r>
            <a:r>
              <a:rPr lang="pt-BR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hipercalemia</a:t>
            </a:r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com bom resultado e </a:t>
            </a:r>
            <a:r>
              <a:rPr lang="pt-BR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ecg</a:t>
            </a:r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sem alterações relacionadas a </a:t>
            </a:r>
            <a:r>
              <a:rPr lang="pt-BR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disturbios</a:t>
            </a:r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eletroliticos</a:t>
            </a:r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Não houve evidência de doença isquêmica miocárdica nem de uso de drogas de deprimam o sistema de condução.  </a:t>
            </a:r>
          </a:p>
          <a:p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pt-B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Imagem 15"/>
          <p:cNvPicPr/>
          <p:nvPr/>
        </p:nvPicPr>
        <p:blipFill>
          <a:blip r:embed="rId3"/>
          <a:srcRect t="17178" r="-1209" b="10429"/>
          <a:stretch>
            <a:fillRect/>
          </a:stretch>
        </p:blipFill>
        <p:spPr bwMode="auto">
          <a:xfrm>
            <a:off x="4856672" y="1397480"/>
            <a:ext cx="7108166" cy="442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183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71D5588C-F2BE-7895-BC15-79796B72C33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235637" y="407286"/>
            <a:ext cx="7650285" cy="761967"/>
          </a:xfrm>
          <a:prstGeom prst="rect">
            <a:avLst/>
          </a:prstGeom>
        </p:spPr>
        <p:txBody>
          <a:bodyPr rtlCol="0" anchor="t">
            <a:noAutofit/>
          </a:bodyPr>
          <a:lstStyle/>
          <a:p>
            <a:pPr algn="l"/>
            <a:r>
              <a:rPr lang="pt-BR" sz="3200" b="1"/>
              <a:t>Departamento de Eletrocardiografia da Socerj</a:t>
            </a:r>
            <a:endParaRPr lang="pt-BR" sz="3200" b="1" dirty="0"/>
          </a:p>
        </p:txBody>
      </p:sp>
      <p:pic>
        <p:nvPicPr>
          <p:cNvPr id="1026" name="Picture 2" descr="SOCERJ] Lives gratuitas e cursos da instituição | makadu.live">
            <a:extLst>
              <a:ext uri="{FF2B5EF4-FFF2-40B4-BE49-F238E27FC236}">
                <a16:creationId xmlns:a16="http://schemas.microsoft.com/office/drawing/2014/main" id="{C3D3BB70-F33D-B2C3-39D7-BEC5F48D3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86" y="1666894"/>
            <a:ext cx="3157501" cy="315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B398C6A-7DBD-596B-5B1D-BEFA1D051890}"/>
              </a:ext>
            </a:extLst>
          </p:cNvPr>
          <p:cNvSpPr txBox="1"/>
          <p:nvPr/>
        </p:nvSpPr>
        <p:spPr>
          <a:xfrm>
            <a:off x="6971445" y="2347776"/>
            <a:ext cx="2496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/>
              <a:t>OBRIGADA</a:t>
            </a:r>
          </a:p>
        </p:txBody>
      </p:sp>
      <p:pic>
        <p:nvPicPr>
          <p:cNvPr id="3" name="Picture 6" descr="http://jblog.jb.com.br/asuasaude/files/2011/11/08-11-cora%C3%A7%C3%A3o-batendo.gif">
            <a:extLst>
              <a:ext uri="{FF2B5EF4-FFF2-40B4-BE49-F238E27FC236}">
                <a16:creationId xmlns:a16="http://schemas.microsoft.com/office/drawing/2014/main" id="{F96B10F9-5D5A-0270-029D-EE74E3FE52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1445" y="3749981"/>
            <a:ext cx="2641407" cy="2413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ubtítulo 4">
            <a:extLst>
              <a:ext uri="{FF2B5EF4-FFF2-40B4-BE49-F238E27FC236}">
                <a16:creationId xmlns:a16="http://schemas.microsoft.com/office/drawing/2014/main" id="{4BA9573C-A207-F60A-D561-A9FB0A8D3E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963" y="1357024"/>
            <a:ext cx="6664325" cy="1510867"/>
          </a:xfrm>
        </p:spPr>
        <p:txBody>
          <a:bodyPr>
            <a:noAutofit/>
          </a:bodyPr>
          <a:lstStyle/>
          <a:p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31623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6316</TotalTime>
  <Words>325</Words>
  <Application>Microsoft Office PowerPoint</Application>
  <PresentationFormat>Widescreen</PresentationFormat>
  <Paragraphs>72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Wingdings</vt:lpstr>
      <vt:lpstr>Tema do Office</vt:lpstr>
      <vt:lpstr>Departamento de Eletrocardiografia da Socerj</vt:lpstr>
      <vt:lpstr>Departamento de Eletrocardiografia da Socerj     Eletrocardiograma do mês  Doença sistemica ?   Ecg em colaboração com acad med FMC  Daniel Tavares    </vt:lpstr>
      <vt:lpstr>Apresentação do PowerPoint</vt:lpstr>
      <vt:lpstr>Departamento de Eletrocardiografia da Socerj     Paciente idosa portadora de insuficiência renal crônica ainda não dialítica, atendida por síndrome de baixo debito cerebral e mal estar sistemico.   </vt:lpstr>
      <vt:lpstr>O potássio é peça chave em diversas reações químicas e de necessidade vital no potencial transmembrana. Sua maior concentração encontra-se no meio intracelular e distúrbios do potássio podem gerar alterações eletrocardiograficas ameaçadoras a vida...     Departamento de Eletrocardiografia da Socerj      </vt:lpstr>
      <vt:lpstr>Departamento de Eletrocardiografia da Socerj</vt:lpstr>
      <vt:lpstr>Departamento de Eletrocardiografia da Socerj</vt:lpstr>
      <vt:lpstr>Departamento de Eletrocardiografia da Socerj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Departamento de Eletrocardiografia da Socerj</dc:title>
  <dc:creator>martharustum@gmail.com</dc:creator>
  <cp:lastModifiedBy>Cardio &amp; Cirurgia</cp:lastModifiedBy>
  <cp:revision>242</cp:revision>
  <dcterms:created xsi:type="dcterms:W3CDTF">2022-05-22T17:15:14Z</dcterms:created>
  <dcterms:modified xsi:type="dcterms:W3CDTF">2024-05-08T20:32:04Z</dcterms:modified>
</cp:coreProperties>
</file>